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6" r:id="rId7"/>
    <p:sldId id="272" r:id="rId8"/>
    <p:sldId id="273" r:id="rId9"/>
    <p:sldId id="274" r:id="rId10"/>
    <p:sldId id="275" r:id="rId11"/>
    <p:sldId id="276" r:id="rId12"/>
    <p:sldId id="260" r:id="rId13"/>
    <p:sldId id="267" r:id="rId14"/>
    <p:sldId id="265" r:id="rId15"/>
    <p:sldId id="261" r:id="rId16"/>
    <p:sldId id="269" r:id="rId17"/>
    <p:sldId id="270" r:id="rId18"/>
    <p:sldId id="271" r:id="rId19"/>
    <p:sldId id="268" r:id="rId20"/>
    <p:sldId id="262" r:id="rId21"/>
    <p:sldId id="26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CCA4D-5784-4F23-9B52-3399E68F8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F1E1D2-5BC6-47D9-A862-3D07F3617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01530F-9BEA-4B1B-A585-86D364740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3FEA06-5F46-4841-AD06-2652EC0D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11E488-0DA7-4868-A396-E7394015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67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12445-84AE-4AED-A694-CD57AA7F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8DA12C-FC42-4335-A760-576BC5E3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CA87D0-3CB8-4D4C-9DA9-1DBAAFE0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F73179-8014-4479-98C2-63DF54EE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4298D9-B6A7-4EFB-916C-347E1254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824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886F9F-56D1-45DE-A749-33B2A6D6C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A030A0-1DF1-4117-B0E9-1BEE8985D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E0C3BC-F725-4ACC-B34C-60756F28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D81381-C242-4685-8ED8-6E71CEBB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31E6D8-4A9D-4BC2-ADBA-F0AB974B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86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F3400-DA0D-4D4A-B81B-2AFB76B5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0E7F04-607B-4411-A074-DD52F79A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7EB376-A0A2-4716-A279-A733B302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D970B2-BA5F-4D81-B974-AECD1B00C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481290-BB02-4909-84EA-3F41B96C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68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DD9D6-993F-47CF-B253-4BADE7A2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5984E3-47C2-47F0-88F7-F22BFE9B2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311A41-A65D-49D2-B1B3-769A7F080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580F63-795A-4D44-BC8D-2223038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5CF50A-57D4-4C55-96F4-1F441073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15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2D67A-346A-4608-992F-B1CE1831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C9ABC3-B793-4DC4-A8E0-328A9896B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0D034A-92CD-4963-BB80-3A1E7E74A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5591E0-D659-4997-93FB-60205D0F3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6E3759-FCC7-43B6-96D3-2AB668B19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759701-4394-4C25-8F00-D092603B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36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6DAA0-63C0-4E05-B252-43691BA9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229187-A8AE-4366-8C73-F8501C05A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C68B63-BC76-4419-B440-961EEAB33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60F914-1387-4F3A-9EAB-DD8A3CBF1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2FDA6F-4548-428C-B44D-D935E3A7A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DA3D591-5898-474F-B06B-127E9EEC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7E1417-DB9F-4A74-9668-415B7FA5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A19372-8E9D-4433-9D2A-653A45C2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3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2ECF6-047C-4A65-9F0C-982F27E2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32FAFC6-39D4-4AEC-BF3C-21AE84B5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B514AD2-4502-492C-BBC5-A75C328E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83B21C-607D-4D68-9C34-CCC18957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67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6FEAFF-3F42-4426-AC62-453D8A87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6F2F18C-8368-4352-87CD-25B426AC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EDF863-D3AF-41F6-822C-F2C8F803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9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5DCDF-8AD6-4458-A243-18B141FE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176875-02AE-4EA4-82A2-0FB2B7845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083948-6FA2-418C-8BCA-A9CA449A7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3CFD6C-C1FA-445C-A381-BDD2DCBB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171FA6-AAC7-487C-AD5F-53171812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F4493F-0949-4926-9E14-25D93D65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02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2FF10-1DAF-4C22-B3CD-AB7B1CF1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C242EC-EF89-46EC-B35F-DD85FBF64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FFF5A0-A32F-43A2-BA61-008780A9B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EFF1F1-AE71-4CF6-B48E-FC25FDD42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C66989-3225-4836-8FAD-9F8F061C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50ED07-19C7-4CFC-9FBF-1598B674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69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4AF2E-40BC-4509-A251-18FEB0632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9E7A11-64FB-49F9-9D97-B6BD683D3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6C7527-6832-4184-B20D-13097DCA0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E1D39-5908-4842-802F-2474F1207073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39ED5E-E71C-4AF0-BD6C-98B4C3753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57456E-8B40-4B80-B9ED-55F27081D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B1ED-84AA-4708-A78E-ABCAA8015D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35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754E5-CB63-4443-99FC-91FF4E2E7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2356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Курсовая работа на тему</a:t>
            </a:r>
            <a:r>
              <a:rPr lang="en-US" dirty="0"/>
              <a:t>: </a:t>
            </a:r>
            <a:r>
              <a:rPr lang="ru-RU" dirty="0"/>
              <a:t>«разработка игры </a:t>
            </a:r>
            <a:r>
              <a:rPr lang="en-US" dirty="0"/>
              <a:t>Tower Defense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Выполнил студент группы К3-33Б Галустов Г.Ю.</a:t>
            </a:r>
          </a:p>
        </p:txBody>
      </p:sp>
    </p:spTree>
    <p:extLst>
      <p:ext uri="{BB962C8B-B14F-4D97-AF65-F5344CB8AC3E}">
        <p14:creationId xmlns:p14="http://schemas.microsoft.com/office/powerpoint/2010/main" val="164298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C83A3-EEFC-4E35-A65D-785C9F15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расчета столкновения круга и прямоугольника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79276-E9D7-41EA-B8CC-8012D2F1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Возвращает истину, если круг и отрезок пересекаются.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intersects(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lineSegment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)[2])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distance(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lineSegment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&lt;=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Возвращает истину, если круг и прямоугольник пересекаются.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intersects(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FloatRect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rectP1 =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rectP2 =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rectP3 =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rectP4 =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rect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.contains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||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intersects(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{ rectP1, rectP2 }) ||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intersects(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{ rectP2, rectP3 }) ||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intersects(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{ rectP3, rectP4 }) ||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intersects(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{ rectP4, rectP1 });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08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5D90A-B0B1-4BE7-B51C-1D2815F3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Реализация расчета столкновения двух кругов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87E900-E747-488E-B4BA-179F6D7E3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0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Возвращает истину если два круга пересекаются.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intersects(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circlePos1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circlePos2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circlePos2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circlePos1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&lt;=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radius2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8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F2C18-BE59-4D0E-8524-0875C7FB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Алгоритм генерации врагов</a:t>
            </a:r>
          </a:p>
        </p:txBody>
      </p:sp>
      <p:pic>
        <p:nvPicPr>
          <p:cNvPr id="5" name="Объект 4" descr="Изображение выглядит как смотрит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B7BEE5C6-3881-4B20-9C6F-DE71839BB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39" y="2474040"/>
            <a:ext cx="6248721" cy="3054507"/>
          </a:xfrm>
        </p:spPr>
      </p:pic>
    </p:spTree>
    <p:extLst>
      <p:ext uri="{BB962C8B-B14F-4D97-AF65-F5344CB8AC3E}">
        <p14:creationId xmlns:p14="http://schemas.microsoft.com/office/powerpoint/2010/main" val="423579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B5FAC-1117-4673-8E27-9C1E4117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7DEF0B5-6729-42E2-A923-81A46BF57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808"/>
            <a:ext cx="10515600" cy="562519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optional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Enemy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Spawner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::spawn(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waves.empty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delay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waveEnded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waveDelay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spawnDelay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lastSpawn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delay)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nullopt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waves.front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().empty())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waves.pop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waveEnded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spawn(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waves.front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().front().count &lt;= 0)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waves.front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().pop();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spawn(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waves.front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().front().count -= 1;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lastSpawn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waveEnded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waveEnded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createEnemy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waves.front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().front().type);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18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67CEB-B5DD-491A-A30A-A95C8B85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Структура программы</a:t>
            </a:r>
            <a:r>
              <a:rPr lang="en-US" dirty="0"/>
              <a:t> </a:t>
            </a:r>
            <a:r>
              <a:rPr lang="ru-RU" dirty="0"/>
              <a:t>и использующиеся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1796501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снимок экрана, монитор, телевидение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69F5082E-4F89-4996-BEBD-CE538B6A0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07" y="794"/>
            <a:ext cx="6990709" cy="6857206"/>
          </a:xfrm>
        </p:spPr>
      </p:pic>
    </p:spTree>
    <p:extLst>
      <p:ext uri="{BB962C8B-B14F-4D97-AF65-F5344CB8AC3E}">
        <p14:creationId xmlns:p14="http://schemas.microsoft.com/office/powerpoint/2010/main" val="325994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AFCAC-56CC-471D-A956-9358FEF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Паттерн шаблонный метод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B4A1A-EC4A-4723-9D9D-04346374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Bullet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Tank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::shoot(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currTime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Bullet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bullets;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currTime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lastShot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firingDelay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bullets;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lastShot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currTime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bullets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createBullets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bullets.size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bullets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bullets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setDamage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bulletDamage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bullets;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42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406E7A-D6B7-44E7-8F13-D8B6C737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Паттерн шаблонный метод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BD4EA5-C32F-4387-B137-D1A80E651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690688"/>
            <a:ext cx="12191999" cy="51268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Bullet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Twin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createBullets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destination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Bullet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bullets;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offsetFromGun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offsetFromGun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bulletShape.getRadius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0);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bulletShape.setPosition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getBulletSpawnPos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bulletShape.getLocalBounds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offsetFromGun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Bullet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b1(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bulletShape.getPosition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destination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offsetFromGun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bulletShape.getRadius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0);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bulletShape.setPosition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getBulletSpawnPos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bulletShape.getLocalBounds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offsetFromGun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Bullet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b2(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bulletShape.getPosition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destination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bullets.push_back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(b1);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bullets.push_back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(b2);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bullets;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963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A5A7E-2528-450C-960D-12710C72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Паттерн одиночка и ленивая инициализация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A35174-90EA-457F-A7CA-63D5B527A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Texture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Textures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::get(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Texture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textures;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textures.contains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	Texture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t.loadFromFile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imagesFolder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imageExtension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	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loadFailMsg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.toAnsiString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textures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textures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89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8499D-BB13-4C9B-AD73-6B9D4375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 модульного 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463BC9-EA05-4C90-B315-99D663F7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TEST_METHOD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testCircleAndLineIntersection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(50, 50);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radius = 10.f;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line1[2] = {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(0, 0),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(100, 100) 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line2[2] = {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(40, 0),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(40, 100) 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line3[2] = {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(0, 0),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(0, 100) };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(intersects(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radius, line1));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(intersects(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radius, line2));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(intersects(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radius, line3));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66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5425B-5BA1-46FC-B65F-34FD7E5D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и задачи курсовой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90E7F-3778-4B0C-9EC8-27D69A0F7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Целью данной курсовой работы является разработка игры жанра </a:t>
            </a:r>
            <a:r>
              <a:rPr lang="en-US" dirty="0"/>
              <a:t>Tower Defense</a:t>
            </a:r>
            <a:r>
              <a:rPr lang="ru-RU" dirty="0"/>
              <a:t> на языке </a:t>
            </a:r>
            <a:r>
              <a:rPr lang="en-US" dirty="0"/>
              <a:t>C</a:t>
            </a:r>
            <a:r>
              <a:rPr lang="ru-RU" dirty="0"/>
              <a:t>++ с использование методологии объектно-ориентированного программирования.</a:t>
            </a:r>
          </a:p>
          <a:p>
            <a:pPr marL="0" indent="0">
              <a:buNone/>
            </a:pPr>
            <a:r>
              <a:rPr lang="ru-RU" dirty="0"/>
              <a:t>В соответствии с поставленной целью необходимо решить следующие задачи:</a:t>
            </a:r>
          </a:p>
          <a:p>
            <a:pPr lvl="0"/>
            <a:r>
              <a:rPr lang="ru-RU" dirty="0"/>
              <a:t>Сделать обзор проекта и сравнить его с аналогичными программами.</a:t>
            </a:r>
          </a:p>
          <a:p>
            <a:pPr lvl="0"/>
            <a:r>
              <a:rPr lang="ru-RU" dirty="0"/>
              <a:t>Разработать теоретическую базу для решения проблем проекта, которая должна включать в себя математические модели и алгоритмы.</a:t>
            </a:r>
          </a:p>
          <a:p>
            <a:pPr lvl="0"/>
            <a:r>
              <a:rPr lang="ru-RU" dirty="0"/>
              <a:t>Найти, необходимые для реализации программного решения, сторонние библиотеки и кратко описать их.</a:t>
            </a:r>
          </a:p>
          <a:p>
            <a:pPr lvl="0"/>
            <a:r>
              <a:rPr lang="ru-RU" dirty="0"/>
              <a:t>Реализовать программное решение с учетом продуманных технических и архитектурных решений, а в частности: использовать модульный подход, методологию объектно-ориентированного программирования, шаблоны проектирования и модульное тестирование.</a:t>
            </a:r>
          </a:p>
          <a:p>
            <a:pPr lvl="0"/>
            <a:r>
              <a:rPr lang="ru-RU" dirty="0"/>
              <a:t>Описать структуру полученного проекта и использованные технические приемы.</a:t>
            </a:r>
          </a:p>
          <a:p>
            <a:pPr lvl="0"/>
            <a:r>
              <a:rPr lang="ru-RU" dirty="0"/>
              <a:t>Составить инструкцию для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303332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7208D-7FD5-491D-B379-965AD99F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Работа программы</a:t>
            </a:r>
          </a:p>
        </p:txBody>
      </p:sp>
      <p:pic>
        <p:nvPicPr>
          <p:cNvPr id="4" name="2020-01-08 23-03-19">
            <a:hlinkClick r:id="" action="ppaction://media"/>
            <a:extLst>
              <a:ext uri="{FF2B5EF4-FFF2-40B4-BE49-F238E27FC236}">
                <a16:creationId xmlns:a16="http://schemas.microsoft.com/office/drawing/2014/main" id="{4FDA1FCE-783F-4586-A490-68A4B1AA07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7816" b="33815"/>
          <a:stretch/>
        </p:blipFill>
        <p:spPr>
          <a:xfrm>
            <a:off x="2600974" y="2308118"/>
            <a:ext cx="6990051" cy="4184757"/>
          </a:xfrm>
        </p:spPr>
      </p:pic>
    </p:spTree>
    <p:extLst>
      <p:ext uri="{BB962C8B-B14F-4D97-AF65-F5344CB8AC3E}">
        <p14:creationId xmlns:p14="http://schemas.microsoft.com/office/powerpoint/2010/main" val="39268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799C1-81D1-4155-8214-73E61876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17179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35FE1-3E99-44DA-9279-9F31D01A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Обзор проекта</a:t>
            </a:r>
          </a:p>
        </p:txBody>
      </p:sp>
      <p:pic>
        <p:nvPicPr>
          <p:cNvPr id="1026" name="Picture 2" descr="Картинки по запросу kingdom rush">
            <a:extLst>
              <a:ext uri="{FF2B5EF4-FFF2-40B4-BE49-F238E27FC236}">
                <a16:creationId xmlns:a16="http://schemas.microsoft.com/office/drawing/2014/main" id="{04C42B8D-05BF-4596-8DFF-8B486056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83" y="1690688"/>
            <a:ext cx="3479517" cy="26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plants vs zombies">
            <a:extLst>
              <a:ext uri="{FF2B5EF4-FFF2-40B4-BE49-F238E27FC236}">
                <a16:creationId xmlns:a16="http://schemas.microsoft.com/office/drawing/2014/main" id="{2F19AC7E-E376-432B-B1F4-375DCE64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3479516" cy="26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castle rustle">
            <a:extLst>
              <a:ext uri="{FF2B5EF4-FFF2-40B4-BE49-F238E27FC236}">
                <a16:creationId xmlns:a16="http://schemas.microsoft.com/office/drawing/2014/main" id="{9C729F59-B1B6-4A94-85F1-E278A847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860" y="4300325"/>
            <a:ext cx="3490140" cy="197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Изображение выглядит как цветной, держи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9A0FB6C7-E098-4281-87E3-57638604D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0326"/>
            <a:ext cx="3490140" cy="19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5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33779-0097-4C96-AEE8-882E1DDC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Математическая модель движения врага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B046E4E-4207-458A-BFBE-F99D98067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box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ru-RU" dirty="0"/>
                  <a:t> – вектор движения в сторону точки с определенной скоростью;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ru-RU" dirty="0"/>
                  <a:t> – разность между позицией точки назначения и отправной точкой;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b="1" dirty="0"/>
                  <a:t> – </a:t>
                </a:r>
                <a:r>
                  <a:rPr lang="ru-RU" dirty="0"/>
                  <a:t>скорость движения;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ru-RU" dirty="0"/>
                  <a:t> – вектор движения до точки с определенной скоростью;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B046E4E-4207-458A-BFBE-F99D98067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3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21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E2694-EB41-4F45-8EBD-F944EBF8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Алгоритм движения врага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039151D-B497-4B85-89C4-99E36C179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2" y="2137473"/>
            <a:ext cx="6737696" cy="3727642"/>
          </a:xfrm>
        </p:spPr>
      </p:pic>
    </p:spTree>
    <p:extLst>
      <p:ext uri="{BB962C8B-B14F-4D97-AF65-F5344CB8AC3E}">
        <p14:creationId xmlns:p14="http://schemas.microsoft.com/office/powerpoint/2010/main" val="195998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6980A-6386-453E-804B-02B16EB5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F468E8-8568-4E86-B139-F34D12DC7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2694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Enemy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::move(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modifier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path.size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- 1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distance = path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currPath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shape.getPosition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	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movement = normalize(path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currPath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path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- 1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speed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modifier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(movement) &gt;=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(distance))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movement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distance;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shape.move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(movement);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healthBar.move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(movement);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274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D559E-26EF-4D0F-8372-0FACD69A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Математическая модель для расчета столкновений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E13CEB-E5BF-4872-AF2E-AB901A9958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157573"/>
                <a:ext cx="12192000" cy="4700426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ru-RU" dirty="0"/>
                  <a:t>Столкновение игровых объектов можно рассчитывать, как пересечение геометрических фигур, покрывающих по размеру эти объекты. В этом случае удобно использовать либо прямоугольники, либо круги.</a:t>
                </a:r>
              </a:p>
              <a:p>
                <a:pPr marL="0" indent="0">
                  <a:buNone/>
                </a:pPr>
                <a:r>
                  <a:rPr lang="ru-RU" dirty="0"/>
                  <a:t>Определить пересекаются ли круг и прямоугольник можно, зная расстояние от центра до каждой из сторон прямоугольника. Формула для определения кратчайшего расстояния от точки до отрезка</a:t>
                </a:r>
                <a:r>
                  <a:rPr lang="en-US" dirty="0"/>
                  <a:t>:</a:t>
                </a: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(1,(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)∗(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 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𝑙𝑒𝑛𝑆𝑞𝑟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))∗(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ru-RU" dirty="0"/>
                  <a:t> – расстояние от точки до отрезка;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ru-RU" dirty="0"/>
                  <a:t> – первая координата отрезка;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ru-RU" dirty="0"/>
                  <a:t> – вторая координата отрезка;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ru-RU" dirty="0"/>
                  <a:t> – координата точки;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lenSqr</a:t>
                </a:r>
                <a:r>
                  <a:rPr lang="en-US" dirty="0"/>
                  <a:t> – </a:t>
                </a:r>
                <a:r>
                  <a:rPr lang="ru-RU" dirty="0"/>
                  <a:t>квадрат длины отрезка</a:t>
                </a:r>
                <a:r>
                  <a:rPr lang="en-US" dirty="0"/>
                  <a:t>;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Два круга пересекаются, если расстояние между их центрами меньше или равно сумме радиусов кругов: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– расстояние между центрами кругов;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– радиус первого круга;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– радиус второго круга;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5E13CEB-E5BF-4872-AF2E-AB901A9958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157573"/>
                <a:ext cx="12192000" cy="4700426"/>
              </a:xfrm>
              <a:blipFill>
                <a:blip r:embed="rId2"/>
                <a:stretch>
                  <a:fillRect l="-400" t="-2205" r="-1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075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1683F-1BB4-4CCC-BA15-9DCC983A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Алгоритмы расчета столкновений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1945289-25C0-4F84-A4B5-23E9A2FBA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97" y="1937191"/>
            <a:ext cx="6451209" cy="4351338"/>
          </a:xfrm>
          <a:prstGeom prst="rect">
            <a:avLst/>
          </a:prstGeom>
        </p:spPr>
      </p:pic>
      <p:pic>
        <p:nvPicPr>
          <p:cNvPr id="1026" name="Picture 2" descr="Картинки по запросу circle collision">
            <a:extLst>
              <a:ext uri="{FF2B5EF4-FFF2-40B4-BE49-F238E27FC236}">
                <a16:creationId xmlns:a16="http://schemas.microsoft.com/office/drawing/2014/main" id="{06E834B0-0F3F-4371-9CE8-F105F448A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806" y="2965352"/>
            <a:ext cx="5336194" cy="22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09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5374F-1E57-44D2-AFFB-22BC135B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расчета столкновения круга и прямоугольника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09C545-79D3-496E-B76C-E4DE13D3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Вовзращает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дистанцию от точки до отрезка.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distance(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lineSegment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)[2]) 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lineSegment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[0];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p2 =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lineSegment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lengthSqr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pow(p1.x - p2.x, 2) + pow(p1.y - p2.y, 2);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lengthSqr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p1);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dot(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p1, p2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p1) /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lengthSqr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 = max(0.f, min(1.f, t));</a:t>
            </a:r>
          </a:p>
          <a:p>
            <a:pPr marL="0" indent="0">
              <a:buNone/>
            </a:pPr>
            <a:r>
              <a:rPr lang="ru-RU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Vector2f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projection = p1 </a:t>
            </a:r>
            <a:r>
              <a:rPr lang="fr-FR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fr-FR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(p2 </a:t>
            </a:r>
            <a:r>
              <a:rPr lang="fr-FR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p1);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projection);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83768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1460</Words>
  <Application>Microsoft Office PowerPoint</Application>
  <PresentationFormat>Широкоэкранный</PresentationFormat>
  <Paragraphs>166</Paragraphs>
  <Slides>21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Consolas</vt:lpstr>
      <vt:lpstr>Тема Office</vt:lpstr>
      <vt:lpstr>Курсовая работа на тему: «разработка игры Tower Defense» Выполнил студент группы К3-33Б Галустов Г.Ю.</vt:lpstr>
      <vt:lpstr>Цель и задачи курсовой работы</vt:lpstr>
      <vt:lpstr>Обзор проекта</vt:lpstr>
      <vt:lpstr>Математическая модель движения врага</vt:lpstr>
      <vt:lpstr>Алгоритм движения врага</vt:lpstr>
      <vt:lpstr>Реализация</vt:lpstr>
      <vt:lpstr>Математическая модель для расчета столкновений</vt:lpstr>
      <vt:lpstr>Алгоритмы расчета столкновений</vt:lpstr>
      <vt:lpstr>Реализация расчета столкновения круга и прямоугольника</vt:lpstr>
      <vt:lpstr>Реализация расчета столкновения круга и прямоугольника</vt:lpstr>
      <vt:lpstr>Реализация расчета столкновения двух кругов</vt:lpstr>
      <vt:lpstr>Алгоритм генерации врагов</vt:lpstr>
      <vt:lpstr>Реализация</vt:lpstr>
      <vt:lpstr>Структура программы и использующиеся библиотеки</vt:lpstr>
      <vt:lpstr>Презентация PowerPoint</vt:lpstr>
      <vt:lpstr>Паттерн шаблонный метод</vt:lpstr>
      <vt:lpstr>Паттерн шаблонный метод</vt:lpstr>
      <vt:lpstr>Паттерн одиночка и ленивая инициализация</vt:lpstr>
      <vt:lpstr>Пример модульного тестирования</vt:lpstr>
      <vt:lpstr>Работа программы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на тему: «разработка игры Tower Defense»</dc:title>
  <dc:creator>Григорий Галустов</dc:creator>
  <cp:lastModifiedBy>Григорий Галустов</cp:lastModifiedBy>
  <cp:revision>28</cp:revision>
  <dcterms:created xsi:type="dcterms:W3CDTF">2020-01-08T18:12:41Z</dcterms:created>
  <dcterms:modified xsi:type="dcterms:W3CDTF">2020-01-16T05:50:54Z</dcterms:modified>
</cp:coreProperties>
</file>